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65" r:id="rId5"/>
    <p:sldId id="266" r:id="rId6"/>
    <p:sldId id="267" r:id="rId7"/>
    <p:sldId id="260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The ACPAS dataset / is created specifically / for audio-to-score transcription tasks.</a:t>
            </a:r>
          </a:p>
          <a:p>
            <a:r>
              <a:rPr lang="en-US" dirty="0"/>
              <a:t>It contains / nearly 500 distinct music scores / aligned with over 2000 audio performances,</a:t>
            </a:r>
          </a:p>
          <a:p>
            <a:r>
              <a:rPr lang="en-US" dirty="0"/>
              <a:t>And / is currently the largest dataset / for audio-to-score transcription, to our knowledge.</a:t>
            </a:r>
          </a:p>
          <a:p>
            <a:endParaRPr lang="en-US" dirty="0"/>
          </a:p>
          <a:p>
            <a:r>
              <a:rPr lang="en-US" dirty="0"/>
              <a:t>We provide aligned performance audio, performance MIDI and MIDI scores,</a:t>
            </a:r>
          </a:p>
          <a:p>
            <a:r>
              <a:rPr lang="en-US" dirty="0"/>
              <a:t>together with the beat, key signature, and time signature annotations.</a:t>
            </a:r>
          </a:p>
          <a:p>
            <a:endParaRPr lang="en-US" dirty="0"/>
          </a:p>
          <a:p>
            <a:r>
              <a:rPr lang="en-US" dirty="0"/>
              <a:t>We specifically provide a train/validation/test split / where there is no piece overlap across splits /</a:t>
            </a:r>
          </a:p>
          <a:p>
            <a:r>
              <a:rPr lang="en-US" dirty="0"/>
              <a:t>and in line with splits / in other automatic music transcription datasets, </a:t>
            </a:r>
          </a:p>
          <a:p>
            <a:r>
              <a:rPr lang="en-US" dirty="0"/>
              <a:t>such as the MAPS dataset / and the MAESTRO dataset.</a:t>
            </a:r>
          </a:p>
          <a:p>
            <a:endParaRPr lang="en-US" dirty="0"/>
          </a:p>
          <a:p>
            <a:r>
              <a:rPr lang="en-US" dirty="0"/>
              <a:t>Table 1 shows some basic dataset statistics.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creating the dataset, we collected data / from three sources.</a:t>
            </a:r>
          </a:p>
          <a:p>
            <a:r>
              <a:rPr lang="en-GB" dirty="0"/>
              <a:t>The MAPS dataset, the Classical Piano MIDI database, and the ASAP dataset.</a:t>
            </a:r>
          </a:p>
          <a:p>
            <a:endParaRPr lang="en-GB" dirty="0"/>
          </a:p>
          <a:p>
            <a:r>
              <a:rPr lang="en-GB" dirty="0"/>
              <a:t>We divided the dataset / into a real recording subset / and a synthetic subset,</a:t>
            </a:r>
          </a:p>
          <a:p>
            <a:r>
              <a:rPr lang="en-GB" dirty="0"/>
              <a:t>so that people / can develop and evaluate models / under different conditions.</a:t>
            </a:r>
          </a:p>
          <a:p>
            <a:endParaRPr lang="en-GB" dirty="0"/>
          </a:p>
          <a:p>
            <a:r>
              <a:rPr lang="en-GB" dirty="0"/>
              <a:t>To create missing audio performances / from the sources, </a:t>
            </a:r>
          </a:p>
          <a:p>
            <a:r>
              <a:rPr lang="en-GB" dirty="0"/>
              <a:t>we synthesize audio recordings / from performance MIDI / using Native Instrument </a:t>
            </a:r>
            <a:r>
              <a:rPr lang="en-GB" dirty="0" err="1"/>
              <a:t>Kontakt</a:t>
            </a:r>
            <a:r>
              <a:rPr lang="en-GB" dirty="0"/>
              <a:t> Player.</a:t>
            </a:r>
          </a:p>
          <a:p>
            <a:r>
              <a:rPr lang="en-GB" dirty="0"/>
              <a:t>We used four different piano fonts / to introduce some variations.</a:t>
            </a:r>
          </a:p>
          <a:p>
            <a:r>
              <a:rPr lang="en-GB" dirty="0"/>
              <a:t>The newly synthesized audio files / are monaural and provided in .wav format, CD quality.</a:t>
            </a:r>
          </a:p>
          <a:p>
            <a:endParaRPr lang="en-GB" dirty="0"/>
          </a:p>
          <a:p>
            <a:r>
              <a:rPr lang="en-GB" dirty="0"/>
              <a:t>We provide metadata for performances / in each subset, and / a list of all distinct pieces.</a:t>
            </a:r>
          </a:p>
          <a:p>
            <a:r>
              <a:rPr lang="en-GB" dirty="0"/>
              <a:t>The performance metadata / covers information / such as distinct piece ID, paths to the performance, score, and annotation files, and the assigned train/validation/test split.</a:t>
            </a:r>
          </a:p>
          <a:p>
            <a:r>
              <a:rPr lang="en-GB" dirty="0"/>
              <a:t>Beat, key signature and time signature annotations / are provided in text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7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creating the dataset, we collected data / from three sources.</a:t>
            </a:r>
          </a:p>
          <a:p>
            <a:r>
              <a:rPr lang="en-GB" dirty="0"/>
              <a:t>The MAPS dataset, the Classical Piano MIDI database, and the ASAP dataset.</a:t>
            </a:r>
          </a:p>
          <a:p>
            <a:endParaRPr lang="en-GB" dirty="0"/>
          </a:p>
          <a:p>
            <a:r>
              <a:rPr lang="en-GB" dirty="0"/>
              <a:t>We divided the dataset / into a real recording subset / and a synthetic subset,</a:t>
            </a:r>
          </a:p>
          <a:p>
            <a:r>
              <a:rPr lang="en-GB" dirty="0"/>
              <a:t>so that people / can develop and evaluate models / under different conditions.</a:t>
            </a:r>
          </a:p>
          <a:p>
            <a:endParaRPr lang="en-GB" dirty="0"/>
          </a:p>
          <a:p>
            <a:r>
              <a:rPr lang="en-GB" dirty="0"/>
              <a:t>To create missing audio performances / from the sources, </a:t>
            </a:r>
          </a:p>
          <a:p>
            <a:r>
              <a:rPr lang="en-GB" dirty="0"/>
              <a:t>we synthesize audio recordings / from performance MIDI / using Native Instrument </a:t>
            </a:r>
            <a:r>
              <a:rPr lang="en-GB" dirty="0" err="1"/>
              <a:t>Kontakt</a:t>
            </a:r>
            <a:r>
              <a:rPr lang="en-GB" dirty="0"/>
              <a:t> Player.</a:t>
            </a:r>
          </a:p>
          <a:p>
            <a:r>
              <a:rPr lang="en-GB" dirty="0"/>
              <a:t>We used four different piano fonts / to introduce some variations.</a:t>
            </a:r>
          </a:p>
          <a:p>
            <a:r>
              <a:rPr lang="en-GB" dirty="0"/>
              <a:t>The newly synthesized audio files / are monaural and provided in .wav format, CD quality.</a:t>
            </a:r>
          </a:p>
          <a:p>
            <a:endParaRPr lang="en-GB" dirty="0"/>
          </a:p>
          <a:p>
            <a:r>
              <a:rPr lang="en-GB" dirty="0"/>
              <a:t>We provide metadata for performances / in each subset, and / a list of all distinct pieces.</a:t>
            </a:r>
          </a:p>
          <a:p>
            <a:r>
              <a:rPr lang="en-GB" dirty="0"/>
              <a:t>The performance metadata / covers information / such as distinct piece ID, paths to the performance, score, and annotation files, and the assigned train/validation/test split.</a:t>
            </a:r>
          </a:p>
          <a:p>
            <a:r>
              <a:rPr lang="en-GB" dirty="0"/>
              <a:t>Beat, key signature and time signature annotations / are provided in text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4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lele.liu@qmul.ac.u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eriell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ano_cropped"/>
          <p:cNvPicPr>
            <a:picLocks noGrp="1" noChangeAspect="1"/>
          </p:cNvPicPr>
          <p:nvPr>
            <p:ph idx="4294967295"/>
          </p:nvPr>
        </p:nvPicPr>
        <p:blipFill>
          <a:blip r:embed="rId2">
            <a:lum bright="-60000" contrast="-66000"/>
          </a:blip>
          <a:stretch>
            <a:fillRect/>
          </a:stretch>
        </p:blipFill>
        <p:spPr>
          <a:xfrm>
            <a:off x="635" y="0"/>
            <a:ext cx="12192000" cy="68745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93920" y="1715135"/>
            <a:ext cx="108048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Automatic Music Audio-to-Score Transcription with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Deep 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</a:rPr>
              <a:t>Neural Networks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835705" y="3662680"/>
            <a:ext cx="85206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Lele Liu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Supervisors: Emmanouil Benetos, Veronica Morfi, and Simon Dixon</a:t>
            </a:r>
          </a:p>
          <a:p>
            <a:pPr algn="ctr"/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AIM forum, Oct 29, 2021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 descr="UKRI-Logo_Horiz-RGB[W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40" y="6219190"/>
            <a:ext cx="2231390" cy="655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575756">
                  <a:alpha val="100000"/>
                </a:srgbClr>
              </a:clrFrom>
              <a:clrTo>
                <a:srgbClr val="57575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0095" y="6212840"/>
            <a:ext cx="1924050" cy="661670"/>
          </a:xfrm>
          <a:prstGeom prst="rect">
            <a:avLst/>
          </a:prstGeom>
        </p:spPr>
      </p:pic>
      <p:pic>
        <p:nvPicPr>
          <p:cNvPr id="12" name="Picture 11" descr="Asset 8@4x"/>
          <p:cNvPicPr>
            <a:picLocks noChangeAspect="1"/>
          </p:cNvPicPr>
          <p:nvPr/>
        </p:nvPicPr>
        <p:blipFill>
          <a:blip r:embed="rId5">
            <a:clrChange>
              <a:clrFrom>
                <a:srgbClr val="121212">
                  <a:alpha val="100000"/>
                </a:srgbClr>
              </a:clrFrom>
              <a:clrTo>
                <a:srgbClr val="12121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900" y="6219190"/>
            <a:ext cx="1068705" cy="665480"/>
          </a:xfrm>
          <a:prstGeom prst="rect">
            <a:avLst/>
          </a:prstGeom>
        </p:spPr>
      </p:pic>
      <p:pic>
        <p:nvPicPr>
          <p:cNvPr id="13" name="Picture 12" descr="CSC_Logo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E">
                  <a:alpha val="100000"/>
                </a:srgbClr>
              </a:clrFrom>
              <a:clrTo>
                <a:srgbClr val="FFFFFE">
                  <a:alpha val="100000"/>
                  <a:alpha val="0"/>
                </a:srgbClr>
              </a:clrTo>
            </a:clrChange>
            <a:grayscl/>
            <a:lum bright="70000" contrast="-70000"/>
          </a:blip>
          <a:srcRect l="3381" t="409" r="3012" b="1625"/>
          <a:stretch>
            <a:fillRect/>
          </a:stretch>
        </p:blipFill>
        <p:spPr>
          <a:xfrm>
            <a:off x="2295525" y="6196330"/>
            <a:ext cx="667385" cy="650875"/>
          </a:xfrm>
          <a:prstGeom prst="rect">
            <a:avLst/>
          </a:prstGeom>
        </p:spPr>
      </p:pic>
      <p:pic>
        <p:nvPicPr>
          <p:cNvPr id="14" name="Picture 13" descr="c4dm-logo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3525" y="6361430"/>
            <a:ext cx="2435225" cy="364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9525" y="46228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468630" y="45720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charset="0"/>
                <a:cs typeface="Courier New" panose="02070309020205020404" charset="0"/>
              </a:rPr>
              <a:t>Problem Definition</a:t>
            </a:r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 &gt;&gt; </a:t>
            </a:r>
            <a:r>
              <a:rPr lang="en-US" altLang="zh-CN" dirty="0">
                <a:latin typeface="Courier New" panose="02070309020205020404" charset="0"/>
                <a:cs typeface="Courier New" panose="02070309020205020404" charset="0"/>
              </a:rPr>
              <a:t>Experiments &gt;&gt; Next Steps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82095" y="48895"/>
            <a:ext cx="323215" cy="365125"/>
          </a:xfrm>
        </p:spPr>
        <p:txBody>
          <a:bodyPr/>
          <a:lstStyle/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2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Problem Definition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7353935" y="4990465"/>
            <a:ext cx="30124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Score transcription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Output format: music score</a:t>
            </a:r>
          </a:p>
        </p:txBody>
      </p:sp>
      <p:pic>
        <p:nvPicPr>
          <p:cNvPr id="2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3477895"/>
            <a:ext cx="4880610" cy="1203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90" y="3451860"/>
            <a:ext cx="5112385" cy="124079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116445" y="2969895"/>
            <a:ext cx="285115" cy="4229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1799273" y="4990465"/>
            <a:ext cx="27984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Multi-pitch detection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Output format: piano-roll</a:t>
            </a: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762125"/>
            <a:ext cx="4880610" cy="120777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4739640" y="2969895"/>
            <a:ext cx="341630" cy="4819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9525" y="46228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468630" y="45720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Problem Definition &gt;&gt; 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</a:rPr>
              <a:t>Experiments</a:t>
            </a:r>
            <a:r>
              <a:rPr lang="en-US" altLang="zh-CN" dirty="0">
                <a:latin typeface="Courier New" panose="02070309020205020404" charset="0"/>
                <a:cs typeface="Courier New" panose="02070309020205020404" charset="0"/>
              </a:rPr>
              <a:t> &gt;&gt; Next Steps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82095" y="48895"/>
            <a:ext cx="323215" cy="365125"/>
          </a:xfrm>
        </p:spPr>
        <p:txBody>
          <a:bodyPr/>
          <a:lstStyle/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3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67995" y="78930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Time-Frequency Representation Comparison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8630" y="1700530"/>
            <a:ext cx="511937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sz="2000"/>
              <a:t>A comparison between </a:t>
            </a:r>
            <a:r>
              <a:rPr lang="en-US" sz="2000" b="1"/>
              <a:t>different time-frequency representations</a:t>
            </a:r>
            <a:r>
              <a:rPr lang="en-US" sz="2000"/>
              <a:t> (STFT, Mel spectrogram, CQT, HCQT and VQT</a:t>
            </a:r>
            <a:r>
              <a:rPr lang="en-US" sz="2000" baseline="30000"/>
              <a:t>1</a:t>
            </a:r>
            <a:r>
              <a:rPr lang="en-US" sz="2000"/>
              <a:t>) and</a:t>
            </a:r>
            <a:r>
              <a:rPr lang="en-US" sz="2000" b="1"/>
              <a:t> their different parameters</a:t>
            </a:r>
            <a:endParaRPr lang="en-US" sz="2000"/>
          </a:p>
          <a:p>
            <a:pPr marL="342900" indent="-342900">
              <a:buFont typeface="Wingdings" panose="05000000000000000000" charset="0"/>
              <a:buChar char="q"/>
            </a:pPr>
            <a:endParaRPr lang="en-US" sz="2000"/>
          </a:p>
          <a:p>
            <a:pPr marL="342900" lvl="0" indent="-342900">
              <a:buFont typeface="Wingdings" panose="05000000000000000000" charset="0"/>
              <a:buChar char="q"/>
            </a:pPr>
            <a:r>
              <a:rPr lang="en-US" sz="2000"/>
              <a:t>Performance evaluated on a </a:t>
            </a:r>
            <a:r>
              <a:rPr lang="en-US" sz="2000" b="1"/>
              <a:t>multi-pitch detection task</a:t>
            </a:r>
            <a:r>
              <a:rPr lang="en-US" sz="2000"/>
              <a:t> with a</a:t>
            </a:r>
            <a:r>
              <a:rPr lang="en-US" sz="2000" b="1"/>
              <a:t> Convolutional Recurrent Neural Network</a:t>
            </a:r>
            <a:r>
              <a:rPr lang="en-US" sz="2000"/>
              <a:t> (CRNN) network architecture</a:t>
            </a:r>
          </a:p>
          <a:p>
            <a:pPr marL="342900" lvl="0" indent="-342900">
              <a:buFont typeface="Wingdings" panose="05000000000000000000" charset="0"/>
              <a:buChar char="q"/>
            </a:pPr>
            <a:endParaRPr lang="en-US" sz="2000"/>
          </a:p>
          <a:p>
            <a:pPr marL="342900" lvl="0" indent="-342900">
              <a:buFont typeface="Wingdings" panose="05000000000000000000" charset="0"/>
              <a:buChar char="q"/>
            </a:pPr>
            <a:r>
              <a:rPr lang="en-US" sz="2000">
                <a:sym typeface="+mn-ea"/>
              </a:rPr>
              <a:t>Results evaluated on MIREX multi-pitch detection metric on the synthesized dataset</a:t>
            </a:r>
            <a:endParaRPr lang="en-US" sz="2000"/>
          </a:p>
          <a:p>
            <a:pPr marL="342900" lvl="0" indent="-342900">
              <a:buFont typeface="Wingdings" panose="05000000000000000000" charset="0"/>
              <a:buChar char="q"/>
            </a:pPr>
            <a:endParaRPr lang="en-US" sz="2000"/>
          </a:p>
        </p:txBody>
      </p:sp>
      <p:sp>
        <p:nvSpPr>
          <p:cNvPr id="3" name="Text Box 2"/>
          <p:cNvSpPr txBox="1"/>
          <p:nvPr/>
        </p:nvSpPr>
        <p:spPr>
          <a:xfrm>
            <a:off x="5587365" y="1700530"/>
            <a:ext cx="59829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US" sz="2000" b="1"/>
              <a:t>VQT</a:t>
            </a:r>
            <a:r>
              <a:rPr lang="en-US" sz="2000"/>
              <a:t> shows the best performance, </a:t>
            </a:r>
            <a:r>
              <a:rPr lang="en-US" sz="2000" b="1"/>
              <a:t>with a γ value of 20 and 8 octaves × 60 bins per octave</a:t>
            </a:r>
            <a:r>
              <a:rPr lang="en-US" sz="2000"/>
              <a:t> in the frequency axis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30" y="2845435"/>
            <a:ext cx="5755005" cy="23196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67995" y="6141720"/>
            <a:ext cx="112141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aseline="30000">
                <a:sym typeface="+mn-ea"/>
              </a:rPr>
              <a:t>1</a:t>
            </a:r>
            <a:r>
              <a:rPr lang="en-US" sz="1400">
                <a:sym typeface="+mn-ea"/>
              </a:rPr>
              <a:t> STFT: Short-Time Fourier Transform; CQT: Constant-Q Transform; HCQT: Harmonic Constant-Q Transform; VQT: Variable-Q Transform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9525" y="46228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82095" y="48895"/>
            <a:ext cx="323215" cy="365125"/>
          </a:xfrm>
        </p:spPr>
        <p:txBody>
          <a:bodyPr/>
          <a:lstStyle/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4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Proposed Score Representation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7995" y="1700530"/>
            <a:ext cx="4855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sz="2000" b="1"/>
              <a:t>LilyPond representation</a:t>
            </a:r>
            <a:r>
              <a:rPr lang="en-US" sz="2000"/>
              <a:t> vs. Proposed </a:t>
            </a:r>
            <a:r>
              <a:rPr lang="en-US" sz="2000" b="1"/>
              <a:t>Reshaped representation</a:t>
            </a:r>
            <a:endParaRPr lang="en-US" sz="2000"/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sz="2000">
                <a:sym typeface="+mn-ea"/>
              </a:rPr>
              <a:t>Model combined with a convolutional network and two attentional sequence-to-sequence models for right and left hand score prediction.</a:t>
            </a:r>
            <a:endParaRPr lang="en-US" sz="2000"/>
          </a:p>
        </p:txBody>
      </p:sp>
      <p:pic>
        <p:nvPicPr>
          <p:cNvPr id="2" name="Picture 1" descr="score-representation"/>
          <p:cNvPicPr>
            <a:picLocks noChangeAspect="1"/>
          </p:cNvPicPr>
          <p:nvPr/>
        </p:nvPicPr>
        <p:blipFill>
          <a:blip r:embed="rId2"/>
          <a:srcRect l="2646" t="2694" r="20583" b="39056"/>
          <a:stretch>
            <a:fillRect/>
          </a:stretch>
        </p:blipFill>
        <p:spPr>
          <a:xfrm>
            <a:off x="468630" y="3638550"/>
            <a:ext cx="5303520" cy="30187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930900" y="1700530"/>
            <a:ext cx="57518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sz="2000"/>
              <a:t>Model performance tested on the synthesized dataset.</a:t>
            </a: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sz="2000">
                <a:sym typeface="+mn-ea"/>
              </a:rPr>
              <a:t>The Reshaped representation also outperforms the LilyPond representation in terms of the time and memory resources required (around </a:t>
            </a:r>
            <a:r>
              <a:rPr lang="en-US" sz="2000" b="1">
                <a:sym typeface="+mn-ea"/>
              </a:rPr>
              <a:t>7 times faster</a:t>
            </a:r>
            <a:r>
              <a:rPr lang="en-US" sz="2000">
                <a:sym typeface="+mn-ea"/>
              </a:rPr>
              <a:t> and </a:t>
            </a:r>
            <a:r>
              <a:rPr lang="en-US" sz="2000" b="1">
                <a:sym typeface="+mn-ea"/>
              </a:rPr>
              <a:t>half</a:t>
            </a:r>
            <a:r>
              <a:rPr lang="en-US" sz="2000">
                <a:sym typeface="+mn-ea"/>
              </a:rPr>
              <a:t> the memory)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60" y="3818890"/>
            <a:ext cx="5909310" cy="21196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850890" y="5880735"/>
            <a:ext cx="5972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/>
              <a:t>MV2H: Andrew Mcleod and Mark Steedman. Evaluating Automatic Polyphonic Music Transcription. In ISMIR, pages 42–49, 2018.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A5BAD069-5620-4EAF-BF42-EADB324C0FCE}"/>
              </a:ext>
            </a:extLst>
          </p:cNvPr>
          <p:cNvSpPr txBox="1"/>
          <p:nvPr/>
        </p:nvSpPr>
        <p:spPr>
          <a:xfrm>
            <a:off x="468630" y="45720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Problem Definition &gt;&gt; 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</a:rPr>
              <a:t>Experiments</a:t>
            </a:r>
            <a:r>
              <a:rPr lang="en-US" altLang="zh-CN" dirty="0">
                <a:latin typeface="Courier New" panose="02070309020205020404" charset="0"/>
                <a:cs typeface="Courier New" panose="02070309020205020404" charset="0"/>
              </a:rPr>
              <a:t> &gt;&gt; Next Steps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9525" y="46228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82095" y="48895"/>
            <a:ext cx="323215" cy="365125"/>
          </a:xfrm>
        </p:spPr>
        <p:txBody>
          <a:bodyPr/>
          <a:lstStyle/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5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Joint Multi-pitch Detection &amp; Score Transcription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7995" y="1700530"/>
            <a:ext cx="5766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charset="0"/>
              <a:buChar char="q"/>
            </a:pPr>
            <a:r>
              <a:rPr lang="en-US" sz="2000"/>
              <a:t>Model architecture (attention implementation follows </a:t>
            </a:r>
            <a:r>
              <a:rPr lang="en-US" sz="2000">
                <a:sym typeface="+mn-ea"/>
              </a:rPr>
              <a:t>Bahdanau et al. 2015</a:t>
            </a:r>
            <a:r>
              <a:rPr lang="en-US" sz="2000"/>
              <a:t>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2607945"/>
            <a:ext cx="5549900" cy="3642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18530" y="1700530"/>
            <a:ext cx="5766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charset="0"/>
              <a:buChar char="q"/>
            </a:pPr>
            <a:r>
              <a:rPr lang="en-US" sz="2000"/>
              <a:t>The Joint model generally outperforms the single task models.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80" y="2721610"/>
            <a:ext cx="5431790" cy="2799715"/>
          </a:xfrm>
          <a:prstGeom prst="rect">
            <a:avLst/>
          </a:prstGeom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B96529D8-B120-4153-B2DE-7DE3F5F05FFD}"/>
              </a:ext>
            </a:extLst>
          </p:cNvPr>
          <p:cNvSpPr txBox="1"/>
          <p:nvPr/>
        </p:nvSpPr>
        <p:spPr>
          <a:xfrm>
            <a:off x="468630" y="45720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Problem Definition &gt;&gt; 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</a:rPr>
              <a:t>Experiments</a:t>
            </a:r>
            <a:r>
              <a:rPr lang="en-US" altLang="zh-CN" dirty="0">
                <a:latin typeface="Courier New" panose="02070309020205020404" charset="0"/>
                <a:cs typeface="Courier New" panose="02070309020205020404" charset="0"/>
              </a:rPr>
              <a:t> &gt;&gt; Next Steps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16"/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ACPAS Dataset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7995" y="1700530"/>
            <a:ext cx="11229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497 distinct  music  scores  aligned  with  2189  audio  performances.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Currently the largest dataset for audio-to-score transcription, to our knowledge.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Aligned performance audio, performance MIDI and MIDI scores, together with beat, key signature, and time signature annotations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A train/validation/test split with </a:t>
            </a:r>
            <a:r>
              <a:rPr lang="en-US" sz="2000" b="1" dirty="0">
                <a:sym typeface="+mn-ea"/>
              </a:rPr>
              <a:t>no piece overlap </a:t>
            </a:r>
            <a:r>
              <a:rPr lang="en-US" sz="2000" dirty="0">
                <a:sym typeface="+mn-ea"/>
              </a:rPr>
              <a:t>and in line with splits in other automatic music transcription datasets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-9525" y="40005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9"/>
          <p:cNvSpPr>
            <a:spLocks noGrp="1"/>
          </p:cNvSpPr>
          <p:nvPr/>
        </p:nvSpPr>
        <p:spPr>
          <a:xfrm>
            <a:off x="11697970" y="6278880"/>
            <a:ext cx="3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6</a:t>
            </a:fld>
            <a:endParaRPr lang="en-US" sz="1600" b="1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73ED8D0-91EC-47C8-8C94-E54EF6D45219}"/>
              </a:ext>
            </a:extLst>
          </p:cNvPr>
          <p:cNvGraphicFramePr>
            <a:graphicFrameLocks noGrp="1"/>
          </p:cNvGraphicFramePr>
          <p:nvPr/>
        </p:nvGraphicFramePr>
        <p:xfrm>
          <a:off x="2018665" y="3936464"/>
          <a:ext cx="8128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240481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69662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0462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69773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Subset/Split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Distinct Pieces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Performances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Duration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2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Real recording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215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578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49.0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Synthetic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1611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130.8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51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1523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127.7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4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validation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11.2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6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482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40.9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12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2189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179.8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764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D6FD87-D568-45D2-BF76-2F0EE1565E40}"/>
              </a:ext>
            </a:extLst>
          </p:cNvPr>
          <p:cNvSpPr txBox="1"/>
          <p:nvPr/>
        </p:nvSpPr>
        <p:spPr>
          <a:xfrm flipH="1">
            <a:off x="3583643" y="3567132"/>
            <a:ext cx="501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Statistics across subsets and splits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93B3F103-8C29-477D-83C8-2821945D346C}"/>
              </a:ext>
            </a:extLst>
          </p:cNvPr>
          <p:cNvSpPr txBox="1"/>
          <p:nvPr/>
        </p:nvSpPr>
        <p:spPr>
          <a:xfrm>
            <a:off x="468630" y="45720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Problem Definition &gt;&gt; 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</a:rPr>
              <a:t>Experiments</a:t>
            </a:r>
            <a:r>
              <a:rPr lang="en-US" altLang="zh-CN" dirty="0">
                <a:latin typeface="Courier New" panose="02070309020205020404" charset="0"/>
                <a:cs typeface="Courier New" panose="02070309020205020404" charset="0"/>
              </a:rPr>
              <a:t> &gt;&gt; Next Steps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DC645-D98D-413E-AF98-A50C35B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  <p:sp>
        <p:nvSpPr>
          <p:cNvPr id="3" name="Text Box 16">
            <a:extLst>
              <a:ext uri="{FF2B5EF4-FFF2-40B4-BE49-F238E27FC236}">
                <a16:creationId xmlns:a16="http://schemas.microsoft.com/office/drawing/2014/main" id="{50E6863D-8BA1-48FA-B115-E0FD21EA5225}"/>
              </a:ext>
            </a:extLst>
          </p:cNvPr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Dataset Content</a:t>
            </a:r>
          </a:p>
        </p:txBody>
      </p:sp>
      <p:sp>
        <p:nvSpPr>
          <p:cNvPr id="4" name="Text Box 19">
            <a:extLst>
              <a:ext uri="{FF2B5EF4-FFF2-40B4-BE49-F238E27FC236}">
                <a16:creationId xmlns:a16="http://schemas.microsoft.com/office/drawing/2014/main" id="{F7D6DA8D-6D55-425B-97AC-CCE34154A84E}"/>
              </a:ext>
            </a:extLst>
          </p:cNvPr>
          <p:cNvSpPr txBox="1"/>
          <p:nvPr/>
        </p:nvSpPr>
        <p:spPr>
          <a:xfrm>
            <a:off x="467995" y="1700530"/>
            <a:ext cx="56280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We collected data from three  sources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the MAPS</a:t>
            </a:r>
            <a:r>
              <a:rPr lang="en-US" sz="2000" baseline="30000" dirty="0">
                <a:sym typeface="+mn-ea"/>
              </a:rPr>
              <a:t>[1]</a:t>
            </a:r>
            <a:r>
              <a:rPr lang="en-US" sz="2000" dirty="0">
                <a:sym typeface="+mn-ea"/>
              </a:rPr>
              <a:t> and A-MAPS</a:t>
            </a:r>
            <a:r>
              <a:rPr lang="en-US" sz="2000" baseline="30000" dirty="0">
                <a:sym typeface="+mn-ea"/>
              </a:rPr>
              <a:t>[2]</a:t>
            </a:r>
            <a:r>
              <a:rPr lang="en-US" sz="2000" dirty="0">
                <a:sym typeface="+mn-ea"/>
              </a:rPr>
              <a:t> dataset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the Classical Piano MIDI</a:t>
            </a:r>
            <a:r>
              <a:rPr lang="en-US" sz="2000" baseline="30000" dirty="0">
                <a:sym typeface="+mn-ea"/>
              </a:rPr>
              <a:t>[3]</a:t>
            </a:r>
            <a:r>
              <a:rPr lang="en-US" sz="2000" dirty="0">
                <a:sym typeface="+mn-ea"/>
              </a:rPr>
              <a:t> (CPM) database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the ASAP</a:t>
            </a:r>
            <a:r>
              <a:rPr lang="en-US" sz="2000" baseline="30000" dirty="0">
                <a:sym typeface="+mn-ea"/>
              </a:rPr>
              <a:t>[4]</a:t>
            </a:r>
            <a:r>
              <a:rPr lang="en-US" sz="2000" dirty="0">
                <a:sym typeface="+mn-ea"/>
              </a:rPr>
              <a:t> dataset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Two subsets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Real recording subset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Synthetic subset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Synthesis process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Four different piano fonts in Native Instrument </a:t>
            </a:r>
            <a:r>
              <a:rPr lang="en-US" sz="2000" dirty="0" err="1">
                <a:sym typeface="+mn-ea"/>
              </a:rPr>
              <a:t>Kontakt</a:t>
            </a:r>
            <a:r>
              <a:rPr lang="en-US" sz="2000" dirty="0">
                <a:sym typeface="+mn-ea"/>
              </a:rPr>
              <a:t> Player</a:t>
            </a:r>
            <a:r>
              <a:rPr lang="en-US" sz="2000" baseline="30000" dirty="0">
                <a:sym typeface="+mn-ea"/>
              </a:rPr>
              <a:t>[5]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Monaural audio files in .wav format, 44.1kHz, 16 bit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9A740-EC4A-4181-8B2D-9E23CE20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98" y="2895965"/>
            <a:ext cx="6757307" cy="843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7BC33-754F-4C9F-A522-389DBAC0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31" y="1700530"/>
            <a:ext cx="5906974" cy="3679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3CE65B-897D-48A6-A460-6EB58CCA085B}"/>
              </a:ext>
            </a:extLst>
          </p:cNvPr>
          <p:cNvCxnSpPr/>
          <p:nvPr/>
        </p:nvCxnSpPr>
        <p:spPr>
          <a:xfrm>
            <a:off x="-9525" y="40005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831B706-EE0D-4F9A-8E9C-04D93638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238" y="738604"/>
            <a:ext cx="4715528" cy="5542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id="{12F8D0DD-888E-4243-936A-6D8D49763838}"/>
              </a:ext>
            </a:extLst>
          </p:cNvPr>
          <p:cNvSpPr txBox="1"/>
          <p:nvPr/>
        </p:nvSpPr>
        <p:spPr>
          <a:xfrm>
            <a:off x="468630" y="45720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Problem Definition &gt;&gt; 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</a:rPr>
              <a:t>Experiments</a:t>
            </a:r>
            <a:r>
              <a:rPr lang="en-US" altLang="zh-CN" dirty="0">
                <a:latin typeface="Courier New" panose="02070309020205020404" charset="0"/>
                <a:cs typeface="Courier New" panose="02070309020205020404" charset="0"/>
              </a:rPr>
              <a:t> &gt;&gt; Next Steps</a:t>
            </a:r>
            <a:endParaRPr lang="en-US" dirty="0"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F2E738-3231-427A-A781-DE9DB6B585F2}"/>
              </a:ext>
            </a:extLst>
          </p:cNvPr>
          <p:cNvSpPr/>
          <p:nvPr/>
        </p:nvSpPr>
        <p:spPr>
          <a:xfrm>
            <a:off x="6090920" y="400050"/>
            <a:ext cx="6100445" cy="64579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DC645-D98D-413E-AF98-A50C35B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sp>
        <p:nvSpPr>
          <p:cNvPr id="3" name="Text Box 16">
            <a:extLst>
              <a:ext uri="{FF2B5EF4-FFF2-40B4-BE49-F238E27FC236}">
                <a16:creationId xmlns:a16="http://schemas.microsoft.com/office/drawing/2014/main" id="{50E6863D-8BA1-48FA-B115-E0FD21EA5225}"/>
              </a:ext>
            </a:extLst>
          </p:cNvPr>
          <p:cNvSpPr txBox="1"/>
          <p:nvPr/>
        </p:nvSpPr>
        <p:spPr>
          <a:xfrm>
            <a:off x="467360" y="786765"/>
            <a:ext cx="5628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Next steps</a:t>
            </a:r>
            <a:endParaRPr lang="en-US" sz="3200" dirty="0"/>
          </a:p>
        </p:txBody>
      </p:sp>
      <p:sp>
        <p:nvSpPr>
          <p:cNvPr id="4" name="Text Box 19">
            <a:extLst>
              <a:ext uri="{FF2B5EF4-FFF2-40B4-BE49-F238E27FC236}">
                <a16:creationId xmlns:a16="http://schemas.microsoft.com/office/drawing/2014/main" id="{F7D6DA8D-6D55-425B-97AC-CCE34154A84E}"/>
              </a:ext>
            </a:extLst>
          </p:cNvPr>
          <p:cNvSpPr txBox="1"/>
          <p:nvPr/>
        </p:nvSpPr>
        <p:spPr>
          <a:xfrm>
            <a:off x="467995" y="1700530"/>
            <a:ext cx="49562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Automatic performance MIDI to quantized MIDI conversion (internship project)</a:t>
            </a:r>
          </a:p>
          <a:p>
            <a:pPr marL="285750" indent="-285750">
              <a:buFont typeface="Wingdings" panose="05000000000000000000" charset="0"/>
              <a:buChar char="q"/>
            </a:pPr>
            <a:endParaRPr lang="en-US" sz="20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Modelling longer sequence using enhanced model architecture and larger dataset</a:t>
            </a:r>
          </a:p>
          <a:p>
            <a:pPr marL="285750" indent="-285750">
              <a:buFont typeface="Wingdings" panose="05000000000000000000" charset="0"/>
              <a:buChar char="q"/>
            </a:pPr>
            <a:endParaRPr lang="en-US" sz="20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Cross-domain audio-to-score transcription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3CE65B-897D-48A6-A460-6EB58CCA085B}"/>
              </a:ext>
            </a:extLst>
          </p:cNvPr>
          <p:cNvCxnSpPr/>
          <p:nvPr/>
        </p:nvCxnSpPr>
        <p:spPr>
          <a:xfrm>
            <a:off x="-9525" y="40005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9">
            <a:extLst>
              <a:ext uri="{FF2B5EF4-FFF2-40B4-BE49-F238E27FC236}">
                <a16:creationId xmlns:a16="http://schemas.microsoft.com/office/drawing/2014/main" id="{CB3C5D6B-7791-45ED-92AF-F2208D3630D7}"/>
              </a:ext>
            </a:extLst>
          </p:cNvPr>
          <p:cNvSpPr txBox="1"/>
          <p:nvPr/>
        </p:nvSpPr>
        <p:spPr>
          <a:xfrm>
            <a:off x="7253155" y="1564559"/>
            <a:ext cx="41006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Feedback and contact:</a:t>
            </a:r>
          </a:p>
          <a:p>
            <a:pPr marL="285750" indent="-285750">
              <a:buFont typeface="Wingdings" panose="05000000000000000000" charset="0"/>
              <a:buChar char="q"/>
            </a:pPr>
            <a:endParaRPr lang="en-US" sz="2000" dirty="0">
              <a:sym typeface="+mn-ea"/>
            </a:endParaRPr>
          </a:p>
          <a:p>
            <a:r>
              <a:rPr lang="en-US" sz="2000" dirty="0">
                <a:sym typeface="+mn-ea"/>
              </a:rPr>
              <a:t>Email: </a:t>
            </a:r>
            <a:r>
              <a:rPr lang="en-US" sz="2000" dirty="0">
                <a:sym typeface="+mn-ea"/>
                <a:hlinkClick r:id="rId3"/>
              </a:rPr>
              <a:t>lele.liu@qmul.ac.uk</a:t>
            </a:r>
            <a:endParaRPr lang="en-US" sz="2000" dirty="0">
              <a:sym typeface="+mn-ea"/>
            </a:endParaRPr>
          </a:p>
          <a:p>
            <a:r>
              <a:rPr lang="en-US" sz="2000" dirty="0">
                <a:sym typeface="+mn-ea"/>
              </a:rPr>
              <a:t>Website: </a:t>
            </a:r>
            <a:r>
              <a:rPr lang="en-US" sz="2000" dirty="0">
                <a:sym typeface="+mn-ea"/>
                <a:hlinkClick r:id="rId4"/>
              </a:rPr>
              <a:t>https://cheriell.github.io</a:t>
            </a:r>
            <a:r>
              <a:rPr lang="en-US" sz="2000" dirty="0">
                <a:sym typeface="+mn-ea"/>
              </a:rPr>
              <a:t> </a:t>
            </a:r>
          </a:p>
          <a:p>
            <a:endParaRPr lang="en-US" sz="2000" dirty="0">
              <a:sym typeface="+mn-ea"/>
            </a:endParaRPr>
          </a:p>
          <a:p>
            <a:endParaRPr lang="en-US" sz="2000" dirty="0">
              <a:sym typeface="+mn-ea"/>
            </a:endParaRPr>
          </a:p>
          <a:p>
            <a:r>
              <a:rPr lang="en-US" sz="2400" dirty="0">
                <a:sym typeface="+mn-ea"/>
              </a:rPr>
              <a:t>Thank you for your attention!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5B787662-7155-4037-859D-3575765E5EAD}"/>
              </a:ext>
            </a:extLst>
          </p:cNvPr>
          <p:cNvSpPr txBox="1"/>
          <p:nvPr/>
        </p:nvSpPr>
        <p:spPr>
          <a:xfrm>
            <a:off x="468630" y="45720"/>
            <a:ext cx="666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charset="0"/>
                <a:cs typeface="Courier New" panose="02070309020205020404" charset="0"/>
              </a:rPr>
              <a:t>Problem Definition &gt;&gt; </a:t>
            </a:r>
            <a:r>
              <a:rPr lang="en-US" altLang="zh-CN" dirty="0">
                <a:latin typeface="Courier New" panose="02070309020205020404" charset="0"/>
                <a:cs typeface="Courier New" panose="02070309020205020404" charset="0"/>
              </a:rPr>
              <a:t>Experiments &gt;&gt; </a:t>
            </a:r>
            <a:r>
              <a:rPr lang="en-US" altLang="zh-CN" b="1" dirty="0">
                <a:latin typeface="Courier New" panose="02070309020205020404" charset="0"/>
                <a:cs typeface="Courier New" panose="02070309020205020404" charset="0"/>
              </a:rPr>
              <a:t>Next Steps</a:t>
            </a:r>
            <a:endParaRPr lang="en-US" b="1" dirty="0"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7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1032</Words>
  <Application>Microsoft Office PowerPoint</Application>
  <PresentationFormat>Widescreen</PresentationFormat>
  <Paragraphs>145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Lele Liu</cp:lastModifiedBy>
  <cp:revision>39</cp:revision>
  <dcterms:created xsi:type="dcterms:W3CDTF">2020-12-09T12:14:00Z</dcterms:created>
  <dcterms:modified xsi:type="dcterms:W3CDTF">2021-10-29T11:02:08Z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DED43BE1DF8540E8A908A1549E9CD157</vt:lpwstr>
  </property>
</Properties>
</file>